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60" r:id="rId4"/>
    <p:sldId id="273" r:id="rId5"/>
    <p:sldId id="272" r:id="rId6"/>
    <p:sldId id="259" r:id="rId7"/>
    <p:sldId id="274" r:id="rId8"/>
    <p:sldId id="275" r:id="rId9"/>
    <p:sldId id="276" r:id="rId10"/>
    <p:sldId id="277" r:id="rId11"/>
    <p:sldId id="257" r:id="rId12"/>
    <p:sldId id="263" r:id="rId13"/>
    <p:sldId id="264" r:id="rId14"/>
    <p:sldId id="271" r:id="rId15"/>
    <p:sldId id="269" r:id="rId16"/>
    <p:sldId id="270" r:id="rId17"/>
    <p:sldId id="265" r:id="rId18"/>
    <p:sldId id="262" r:id="rId19"/>
    <p:sldId id="266" r:id="rId20"/>
    <p:sldId id="268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61" r:id="rId36"/>
    <p:sldId id="292" r:id="rId37"/>
    <p:sldId id="293" r:id="rId38"/>
    <p:sldId id="294" r:id="rId39"/>
    <p:sldId id="295" r:id="rId40"/>
    <p:sldId id="300" r:id="rId41"/>
    <p:sldId id="301" r:id="rId42"/>
    <p:sldId id="302" r:id="rId43"/>
    <p:sldId id="303" r:id="rId44"/>
    <p:sldId id="304" r:id="rId45"/>
    <p:sldId id="305" r:id="rId46"/>
    <p:sldId id="307" r:id="rId47"/>
    <p:sldId id="308" r:id="rId48"/>
    <p:sldId id="267" r:id="rId49"/>
    <p:sldId id="298" r:id="rId50"/>
    <p:sldId id="296" r:id="rId51"/>
    <p:sldId id="297" r:id="rId52"/>
    <p:sldId id="299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1A65E-9469-467B-8915-2EE659BDFCDE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95FD2-0349-432B-8587-2DB945DE79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74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D55-D166-495D-B629-EA49A93FEF0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5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30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97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6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03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64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97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1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01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88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1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37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78AE6-965B-4BE5-AB3C-FE23047631B5}" type="datetimeFigureOut">
              <a:rPr lang="pt-BR" smtClean="0"/>
              <a:t>31/10/2019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89DC3-9A62-4BFD-AD4A-7FF24F7DCD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3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fif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spo.noaa.gov/" TargetMode="External"/><Relationship Id="rId3" Type="http://schemas.openxmlformats.org/officeDocument/2006/relationships/hyperlink" Target="http://www.arrl.org/" TargetMode="External"/><Relationship Id="rId7" Type="http://schemas.openxmlformats.org/officeDocument/2006/relationships/hyperlink" Target="http://www.nesdis.noaa.gov/" TargetMode="External"/><Relationship Id="rId2" Type="http://schemas.openxmlformats.org/officeDocument/2006/relationships/hyperlink" Target="http://www.airsp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asa.gov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://www.seos-project.eu/marinepollution/marinepollution-c01-ws02-s.html" TargetMode="External"/><Relationship Id="rId10" Type="http://schemas.openxmlformats.org/officeDocument/2006/relationships/hyperlink" Target="http://www.py2bbs.qsl.br/" TargetMode="External"/><Relationship Id="rId4" Type="http://schemas.openxmlformats.org/officeDocument/2006/relationships/hyperlink" Target="http://www.inpe.br/" TargetMode="External"/><Relationship Id="rId9" Type="http://schemas.openxmlformats.org/officeDocument/2006/relationships/hyperlink" Target="http://www.pu2lrz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ospo.noaa.gov/Operations/POES/statu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44825"/>
            <a:ext cx="7772400" cy="1755626"/>
          </a:xfrm>
        </p:spPr>
        <p:txBody>
          <a:bodyPr>
            <a:normAutofit fontScale="90000"/>
          </a:bodyPr>
          <a:lstStyle/>
          <a:p>
            <a:r>
              <a:rPr lang="pt-BR" dirty="0"/>
              <a:t>Aplicação de Rádio Definido por Software para Aquisição de Imagens do Satélite NOAA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3886200"/>
            <a:ext cx="8712968" cy="1755626"/>
          </a:xfrm>
        </p:spPr>
        <p:txBody>
          <a:bodyPr>
            <a:normAutofit/>
          </a:bodyPr>
          <a:lstStyle/>
          <a:p>
            <a:pPr algn="r"/>
            <a:r>
              <a:rPr lang="pt-BR" sz="2800" dirty="0"/>
              <a:t>Orientador: Prof. Dr. Plinio Francisco dos Santos </a:t>
            </a:r>
            <a:r>
              <a:rPr lang="pt-BR" sz="2800" dirty="0" smtClean="0"/>
              <a:t>Rodrigues</a:t>
            </a:r>
            <a:endParaRPr lang="pt-BR" sz="2800" dirty="0" smtClean="0"/>
          </a:p>
          <a:p>
            <a:pPr algn="r"/>
            <a:r>
              <a:rPr lang="pt-BR" sz="2800" dirty="0" smtClean="0"/>
              <a:t>Diego </a:t>
            </a:r>
            <a:r>
              <a:rPr lang="pt-BR" sz="2800" dirty="0"/>
              <a:t>Silva Viana dos Santos – 21480</a:t>
            </a:r>
          </a:p>
          <a:p>
            <a:pPr algn="r"/>
            <a:r>
              <a:rPr lang="pt-BR" sz="2800" dirty="0"/>
              <a:t>Matheus Lopes </a:t>
            </a:r>
            <a:r>
              <a:rPr lang="pt-BR" sz="2800" dirty="0" err="1"/>
              <a:t>Ogata</a:t>
            </a:r>
            <a:r>
              <a:rPr lang="pt-BR" sz="2800" dirty="0"/>
              <a:t> – </a:t>
            </a:r>
            <a:r>
              <a:rPr lang="pt-BR" sz="2800" dirty="0" smtClean="0"/>
              <a:t>21512</a:t>
            </a:r>
            <a:endParaRPr lang="pt-BR" sz="2800" dirty="0"/>
          </a:p>
        </p:txBody>
      </p:sp>
      <p:pic>
        <p:nvPicPr>
          <p:cNvPr id="1026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5791D040-18DE-486B-8F28-90680A86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87824" cy="16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1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m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" y="1988840"/>
            <a:ext cx="899299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Modulação do Sinal</a:t>
            </a:r>
          </a:p>
        </p:txBody>
      </p:sp>
      <p:pic>
        <p:nvPicPr>
          <p:cNvPr id="6" name="exemplo sinal noaa">
            <a:hlinkClick r:id="" action="ppaction://media"/>
            <a:extLst>
              <a:ext uri="{FF2B5EF4-FFF2-40B4-BE49-F238E27FC236}">
                <a16:creationId xmlns:a16="http://schemas.microsoft.com/office/drawing/2014/main" xmlns="" id="{204AD334-A5A5-4EAE-A3D3-2663C3AFA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4328" y="47694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e Confecção da Antena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de antena de polarização circular.</a:t>
            </a:r>
          </a:p>
          <a:p>
            <a:r>
              <a:rPr lang="pt-BR" dirty="0"/>
              <a:t>Antena QFH e principais características.</a:t>
            </a:r>
          </a:p>
          <a:p>
            <a:r>
              <a:rPr lang="pt-BR" dirty="0"/>
              <a:t>Simulação.</a:t>
            </a:r>
          </a:p>
          <a:p>
            <a:r>
              <a:rPr lang="pt-BR" dirty="0"/>
              <a:t>Confecção.</a:t>
            </a:r>
          </a:p>
          <a:p>
            <a:r>
              <a:rPr lang="pt-BR" dirty="0"/>
              <a:t>Análise em laboratório.</a:t>
            </a:r>
          </a:p>
          <a:p>
            <a:r>
              <a:rPr lang="pt-BR" dirty="0"/>
              <a:t>Resultados e Soluções.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AFDE32C-64F8-45CD-8FA0-F6292E018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4196" y="3288196"/>
            <a:ext cx="4079776" cy="30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6">
            <a:extLst>
              <a:ext uri="{FF2B5EF4-FFF2-40B4-BE49-F238E27FC236}">
                <a16:creationId xmlns:a16="http://schemas.microsoft.com/office/drawing/2014/main" xmlns="" id="{C94DE100-6919-49EA-AD1C-287DC373E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4" y="1033251"/>
            <a:ext cx="2808808" cy="27577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5C3D51-4CFE-4865-87B3-5FDCC152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Antenas de Polarização Circular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xmlns="" id="{31B59774-FBF5-416F-8029-E88AB9E61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95" y="1556792"/>
            <a:ext cx="3466728" cy="4525963"/>
          </a:xfrm>
        </p:spPr>
        <p:txBody>
          <a:bodyPr/>
          <a:lstStyle/>
          <a:p>
            <a:r>
              <a:rPr lang="pt-BR" dirty="0"/>
              <a:t>Propriedades Omnidirecionais.</a:t>
            </a:r>
          </a:p>
          <a:p>
            <a:r>
              <a:rPr lang="pt-BR" dirty="0"/>
              <a:t>Double Cross </a:t>
            </a:r>
            <a:r>
              <a:rPr lang="pt-BR" dirty="0" err="1"/>
              <a:t>Antenna</a:t>
            </a:r>
            <a:r>
              <a:rPr lang="pt-BR" dirty="0"/>
              <a:t>.</a:t>
            </a:r>
          </a:p>
          <a:p>
            <a:r>
              <a:rPr lang="pt-BR" dirty="0" err="1"/>
              <a:t>Turnstile</a:t>
            </a:r>
            <a:r>
              <a:rPr lang="pt-BR" dirty="0"/>
              <a:t> </a:t>
            </a:r>
            <a:r>
              <a:rPr lang="pt-BR" dirty="0" err="1"/>
              <a:t>Antenna</a:t>
            </a:r>
            <a:r>
              <a:rPr lang="pt-BR" dirty="0"/>
              <a:t>.</a:t>
            </a:r>
          </a:p>
          <a:p>
            <a:r>
              <a:rPr lang="pt-BR" dirty="0" err="1"/>
              <a:t>Quadrifilar</a:t>
            </a:r>
            <a:r>
              <a:rPr lang="pt-BR" dirty="0"/>
              <a:t> </a:t>
            </a:r>
            <a:r>
              <a:rPr lang="pt-BR" dirty="0" err="1"/>
              <a:t>Helical</a:t>
            </a:r>
            <a:r>
              <a:rPr lang="pt-BR" dirty="0"/>
              <a:t> </a:t>
            </a:r>
            <a:r>
              <a:rPr lang="pt-BR" dirty="0" err="1"/>
              <a:t>Antenna</a:t>
            </a:r>
            <a:r>
              <a:rPr lang="pt-BR" dirty="0"/>
              <a:t>.</a:t>
            </a:r>
          </a:p>
        </p:txBody>
      </p:sp>
      <p:pic>
        <p:nvPicPr>
          <p:cNvPr id="17" name="Espaço Reservado para Conteúdo 8">
            <a:extLst>
              <a:ext uri="{FF2B5EF4-FFF2-40B4-BE49-F238E27FC236}">
                <a16:creationId xmlns:a16="http://schemas.microsoft.com/office/drawing/2014/main" xmlns="" id="{C83DA93B-179B-4343-B41E-1B319899B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84" y="4797152"/>
            <a:ext cx="3070216" cy="20468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2925365B-40E8-4AEF-B885-2599AB416E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75" y="2132856"/>
            <a:ext cx="2057225" cy="26617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0CD9DB9C-43E0-497C-BB70-72F60F461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792156"/>
            <a:ext cx="1861824" cy="20518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6266A76-8D6C-4080-8F2D-BAABB726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88" y="3573016"/>
            <a:ext cx="2887085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xmlns="" id="{3A7019D9-F180-40FA-A4C0-37D35A0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68" y="3922647"/>
            <a:ext cx="2958751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FDB71CA1-7B29-4118-A749-5317EE928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07" y="4314998"/>
            <a:ext cx="2867953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79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B13CC6-9C5D-4550-8889-7777879F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Antena QFH</a:t>
            </a:r>
          </a:p>
        </p:txBody>
      </p:sp>
      <p:sp>
        <p:nvSpPr>
          <p:cNvPr id="20" name="Espaço Reservado para Conteúdo 19">
            <a:extLst>
              <a:ext uri="{FF2B5EF4-FFF2-40B4-BE49-F238E27FC236}">
                <a16:creationId xmlns:a16="http://schemas.microsoft.com/office/drawing/2014/main" xmlns="" id="{9E281057-8EB4-4771-A055-D3DFC2131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500" y="1514516"/>
            <a:ext cx="3812092" cy="4525963"/>
          </a:xfrm>
        </p:spPr>
        <p:txBody>
          <a:bodyPr/>
          <a:lstStyle/>
          <a:p>
            <a:r>
              <a:rPr lang="pt-BR" dirty="0"/>
              <a:t>Facilidade de construção.</a:t>
            </a:r>
          </a:p>
          <a:p>
            <a:r>
              <a:rPr lang="pt-BR" dirty="0"/>
              <a:t>Mais comum para satélites meteorológicos.</a:t>
            </a:r>
          </a:p>
          <a:p>
            <a:r>
              <a:rPr lang="pt-BR" dirty="0"/>
              <a:t>Dimensionamento de acordo com a frequência desejada.</a:t>
            </a:r>
          </a:p>
          <a:p>
            <a:r>
              <a:rPr lang="pt-BR" dirty="0"/>
              <a:t>137,5 MHz.</a:t>
            </a:r>
          </a:p>
        </p:txBody>
      </p:sp>
      <p:pic>
        <p:nvPicPr>
          <p:cNvPr id="22" name="Espaço Reservado para Conteúdo 6">
            <a:extLst>
              <a:ext uri="{FF2B5EF4-FFF2-40B4-BE49-F238E27FC236}">
                <a16:creationId xmlns:a16="http://schemas.microsoft.com/office/drawing/2014/main" xmlns="" id="{4DBEB473-8E77-4369-9C54-E50960A2B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73" y="1319921"/>
            <a:ext cx="2056197" cy="2697897"/>
          </a:xfrm>
          <a:prstGeom prst="rect">
            <a:avLst/>
          </a:prstGeom>
        </p:spPr>
      </p:pic>
      <p:pic>
        <p:nvPicPr>
          <p:cNvPr id="23" name="Espaço Reservado para Conteúdo 16">
            <a:extLst>
              <a:ext uri="{FF2B5EF4-FFF2-40B4-BE49-F238E27FC236}">
                <a16:creationId xmlns:a16="http://schemas.microsoft.com/office/drawing/2014/main" xmlns="" id="{8A0261DB-8DBC-443B-85E8-64DD12545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07" y="3398694"/>
            <a:ext cx="2351665" cy="310642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0926A232-3775-431C-B5D6-2D4E8E4E6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73" y="4088727"/>
            <a:ext cx="2084070" cy="19735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21F70A3-2259-4755-A4F8-434A591E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84" y="1215776"/>
            <a:ext cx="216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xmlns="" id="{5287ED29-4C41-4843-A724-E0570392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067" y="1887678"/>
            <a:ext cx="1337143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982329-ECAE-4476-AD2D-A23CB55D5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19" y="2520556"/>
            <a:ext cx="822857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63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A3AEB106-3791-4128-B4CA-C1E843BF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xmlns="" id="{FFACC78B-D54D-450A-B591-BE375EA8D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34" y="1574800"/>
            <a:ext cx="4038600" cy="4525963"/>
          </a:xfrm>
        </p:spPr>
        <p:txBody>
          <a:bodyPr/>
          <a:lstStyle/>
          <a:p>
            <a:r>
              <a:rPr lang="pt-BR" dirty="0"/>
              <a:t>Dimensionamento e otimização.</a:t>
            </a:r>
          </a:p>
          <a:p>
            <a:r>
              <a:rPr lang="pt-BR" dirty="0"/>
              <a:t>Coeficiente de Onda Estacionária.</a:t>
            </a:r>
          </a:p>
          <a:p>
            <a:r>
              <a:rPr lang="pt-BR" dirty="0"/>
              <a:t>Diagramas de Radiação.</a:t>
            </a:r>
          </a:p>
          <a:p>
            <a:r>
              <a:rPr lang="pt-BR" dirty="0"/>
              <a:t>Gráficos de Impedância.</a:t>
            </a:r>
          </a:p>
          <a:p>
            <a:r>
              <a:rPr lang="pt-BR" dirty="0"/>
              <a:t>Perda de Retorno.</a:t>
            </a:r>
          </a:p>
        </p:txBody>
      </p:sp>
      <p:pic>
        <p:nvPicPr>
          <p:cNvPr id="10" name="Espaço Reservado para Conteúdo 5">
            <a:extLst>
              <a:ext uri="{FF2B5EF4-FFF2-40B4-BE49-F238E27FC236}">
                <a16:creationId xmlns:a16="http://schemas.microsoft.com/office/drawing/2014/main" xmlns="" id="{BDEAF03D-70A6-40DC-A76C-02362D52A6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78868"/>
            <a:ext cx="3420117" cy="4799348"/>
          </a:xfrm>
        </p:spPr>
      </p:pic>
    </p:spTree>
    <p:extLst>
      <p:ext uri="{BB962C8B-B14F-4D97-AF65-F5344CB8AC3E}">
        <p14:creationId xmlns:p14="http://schemas.microsoft.com/office/powerpoint/2010/main" val="1493005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2DE56F3-561B-42D2-B1AF-397D915C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xmlns="" id="{A34FC47F-E9D6-48E4-83A0-D5BCE45C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7"/>
          </a:xfrm>
        </p:spPr>
        <p:txBody>
          <a:bodyPr/>
          <a:lstStyle/>
          <a:p>
            <a:r>
              <a:rPr lang="pt-BR" dirty="0"/>
              <a:t>Coeficiente de onda estacionária.</a:t>
            </a:r>
          </a:p>
        </p:txBody>
      </p:sp>
      <p:pic>
        <p:nvPicPr>
          <p:cNvPr id="6" name="Espaço Reservado para Conteúdo 8">
            <a:extLst>
              <a:ext uri="{FF2B5EF4-FFF2-40B4-BE49-F238E27FC236}">
                <a16:creationId xmlns:a16="http://schemas.microsoft.com/office/drawing/2014/main" xmlns="" id="{7556BD1E-C166-4FD9-A949-2240C86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8" y="2603451"/>
            <a:ext cx="8311952" cy="34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60116AA-C377-420B-B720-49E009E68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/>
          <a:lstStyle/>
          <a:p>
            <a:r>
              <a:rPr lang="pt-BR" dirty="0"/>
              <a:t>Impedância da antena.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5E21E22-C240-44FB-9823-15410F88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9474"/>
            <a:ext cx="8245094" cy="248173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AAF4AD85-421A-4611-BBF0-C5001D58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/>
              <a:t>Simulação</a:t>
            </a:r>
          </a:p>
        </p:txBody>
      </p:sp>
    </p:spTree>
    <p:extLst>
      <p:ext uri="{BB962C8B-B14F-4D97-AF65-F5344CB8AC3E}">
        <p14:creationId xmlns:p14="http://schemas.microsoft.com/office/powerpoint/2010/main" val="362849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FFDDC1-2CE1-48CC-8F5F-4EA9DDD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E3DFE6CA-CD0F-4968-A2F9-394AD956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r>
              <a:rPr lang="pt-BR" dirty="0"/>
              <a:t>Diagrama de radiação e diagrama de Smith.</a:t>
            </a:r>
          </a:p>
        </p:txBody>
      </p:sp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xmlns="" id="{4DE60BDC-3D98-4283-A798-8052B87A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31" y="2727992"/>
            <a:ext cx="4523169" cy="36417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FAB5E424-B164-4DCD-B9BF-2152080E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9" y="2747468"/>
            <a:ext cx="3443049" cy="35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FE79F2-C616-48DA-A5B0-CFBC9B01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Confecção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xmlns="" id="{09E6784C-521A-498C-803E-CB79D0741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449" y="1417638"/>
            <a:ext cx="3600040" cy="4525963"/>
          </a:xfrm>
        </p:spPr>
        <p:txBody>
          <a:bodyPr/>
          <a:lstStyle/>
          <a:p>
            <a:r>
              <a:rPr lang="pt-BR" dirty="0"/>
              <a:t>Cano PVC.</a:t>
            </a:r>
          </a:p>
          <a:p>
            <a:r>
              <a:rPr lang="pt-BR" dirty="0"/>
              <a:t>5 metros de fio de cobre rígido 3mm.</a:t>
            </a:r>
          </a:p>
          <a:p>
            <a:r>
              <a:rPr lang="pt-BR" dirty="0"/>
              <a:t>5m de cabo coaxial RG58.</a:t>
            </a:r>
          </a:p>
          <a:p>
            <a:r>
              <a:rPr lang="pt-BR" dirty="0"/>
              <a:t>Conectores UHF</a:t>
            </a:r>
          </a:p>
          <a:p>
            <a:r>
              <a:rPr lang="pt-BR" dirty="0"/>
              <a:t>Total R$ 70,00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A7202830-16FD-4B4B-B41E-01C50AE589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08" y="4054936"/>
            <a:ext cx="1973186" cy="14798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18BB8203-C510-45E0-B311-8E96E02FA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4107" y="4363107"/>
            <a:ext cx="2465368" cy="1849026"/>
          </a:xfrm>
          <a:prstGeom prst="rect">
            <a:avLst/>
          </a:prstGeom>
        </p:spPr>
      </p:pic>
      <p:pic>
        <p:nvPicPr>
          <p:cNvPr id="18" name="Espaço Reservado para Conteúdo 4">
            <a:extLst>
              <a:ext uri="{FF2B5EF4-FFF2-40B4-BE49-F238E27FC236}">
                <a16:creationId xmlns:a16="http://schemas.microsoft.com/office/drawing/2014/main" xmlns="" id="{2EFF88A9-8AA4-42F2-BE90-1127EAF5DE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4158"/>
            <a:ext cx="1849026" cy="246536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DA141EC6-73F4-48AD-B177-5C433980D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01" y="1434158"/>
            <a:ext cx="1849026" cy="24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DBFF85-3A7A-4832-B510-4D8B40C0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Análises em Laboratório</a:t>
            </a:r>
          </a:p>
        </p:txBody>
      </p:sp>
      <p:pic>
        <p:nvPicPr>
          <p:cNvPr id="20" name="Espaço Reservado para Conteúdo 5">
            <a:extLst>
              <a:ext uri="{FF2B5EF4-FFF2-40B4-BE49-F238E27FC236}">
                <a16:creationId xmlns:a16="http://schemas.microsoft.com/office/drawing/2014/main" xmlns="" id="{1F548868-2018-4671-AD38-7E70175A9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1542" y="1702603"/>
            <a:ext cx="2410704" cy="180802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734FAE18-5245-448A-BB8C-C514DA715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7014" y="4165037"/>
            <a:ext cx="2431913" cy="182393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6F3D05A2-B7B9-4236-A9DF-A2AB550279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6080" y="1698635"/>
            <a:ext cx="2410705" cy="1808029"/>
          </a:xfrm>
          <a:prstGeom prst="rect">
            <a:avLst/>
          </a:prstGeom>
        </p:spPr>
      </p:pic>
      <p:sp>
        <p:nvSpPr>
          <p:cNvPr id="28" name="Espaço Reservado para Conteúdo 27">
            <a:extLst>
              <a:ext uri="{FF2B5EF4-FFF2-40B4-BE49-F238E27FC236}">
                <a16:creationId xmlns:a16="http://schemas.microsoft.com/office/drawing/2014/main" xmlns="" id="{B0B26A74-960B-4D1B-A255-BD58B88D8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5118" y="1426336"/>
            <a:ext cx="4114800" cy="4525963"/>
          </a:xfrm>
        </p:spPr>
        <p:txBody>
          <a:bodyPr/>
          <a:lstStyle/>
          <a:p>
            <a:r>
              <a:rPr lang="pt-BR" dirty="0"/>
              <a:t>Auxílio do Pesquisador Fabrício Torres, do IPT. </a:t>
            </a:r>
          </a:p>
          <a:p>
            <a:r>
              <a:rPr lang="pt-BR" dirty="0"/>
              <a:t>Perda de retorno 4,5 dB.</a:t>
            </a:r>
          </a:p>
          <a:p>
            <a:r>
              <a:rPr lang="pt-BR" dirty="0"/>
              <a:t>Impedância em 137,5MHz (43 - j69)</a:t>
            </a:r>
            <a:r>
              <a:rPr lang="el-GR" dirty="0"/>
              <a:t>Ω</a:t>
            </a:r>
            <a:r>
              <a:rPr lang="pt-BR" dirty="0"/>
              <a:t>. </a:t>
            </a:r>
          </a:p>
          <a:p>
            <a:r>
              <a:rPr lang="pt-BR" dirty="0"/>
              <a:t>COE = 4.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C1DB96E-C7DB-4F9B-9644-749FEB572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18" y="3861047"/>
            <a:ext cx="1823935" cy="24319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30" y="4357417"/>
            <a:ext cx="2543175" cy="1800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0" y="4581128"/>
            <a:ext cx="2375318" cy="13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e Motivações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Introduzir o aluno aos princípios de tecnologias espaciais.</a:t>
            </a:r>
          </a:p>
          <a:p>
            <a:r>
              <a:rPr lang="pt-BR" dirty="0"/>
              <a:t>Divulgar o uso de SDR para estudo e investigação acadêmica.</a:t>
            </a:r>
          </a:p>
          <a:p>
            <a:r>
              <a:rPr lang="pt-BR" dirty="0"/>
              <a:t>Aplicar conceitos de eletromagnetismo aliada aos princípios de telecomunicações. </a:t>
            </a:r>
          </a:p>
          <a:p>
            <a:r>
              <a:rPr lang="pt-BR" dirty="0"/>
              <a:t>Promover a integração de subsistemas de hardware e software para uma estação solo de baixo custo.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239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85EA25E-9C3B-4D4C-8203-A3ADCEF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005"/>
            <a:ext cx="8229600" cy="1143000"/>
          </a:xfrm>
        </p:spPr>
        <p:txBody>
          <a:bodyPr/>
          <a:lstStyle/>
          <a:p>
            <a:r>
              <a:rPr lang="pt-BR" dirty="0"/>
              <a:t>Resultados e Soluções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A9B07500-DB6A-42F2-B1AB-E4ABBE0088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8303" y="2165152"/>
            <a:ext cx="4525963" cy="3394472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7B4DDD1-F4CB-44CA-B48A-99775A28A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06" y="1599407"/>
            <a:ext cx="4038600" cy="4525963"/>
          </a:xfrm>
        </p:spPr>
        <p:txBody>
          <a:bodyPr/>
          <a:lstStyle/>
          <a:p>
            <a:r>
              <a:rPr lang="pt-BR" dirty="0"/>
              <a:t>Inclusão de um </a:t>
            </a:r>
            <a:r>
              <a:rPr lang="pt-BR" dirty="0" err="1"/>
              <a:t>balun</a:t>
            </a:r>
            <a:r>
              <a:rPr lang="pt-BR" dirty="0"/>
              <a:t> 1:4. </a:t>
            </a:r>
          </a:p>
          <a:p>
            <a:r>
              <a:rPr lang="pt-BR" dirty="0"/>
              <a:t>Melhora na estabilidade em medição no VNA.</a:t>
            </a:r>
          </a:p>
          <a:p>
            <a:r>
              <a:rPr lang="pt-BR" dirty="0"/>
              <a:t>Não houve melhora na perda de retorno.</a:t>
            </a:r>
          </a:p>
          <a:p>
            <a:r>
              <a:rPr lang="pt-BR" dirty="0"/>
              <a:t>Necessário alteração nas dimensões da antena.</a:t>
            </a:r>
          </a:p>
        </p:txBody>
      </p:sp>
    </p:spTree>
    <p:extLst>
      <p:ext uri="{BB962C8B-B14F-4D97-AF65-F5344CB8AC3E}">
        <p14:creationId xmlns:p14="http://schemas.microsoft.com/office/powerpoint/2010/main" val="125638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75836D-D5DC-429A-AD8A-32251B7D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Dongle</a:t>
            </a:r>
            <a:r>
              <a:rPr lang="pt-BR" dirty="0"/>
              <a:t> SDR –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AB89AD2-8C2D-4598-9FAC-EEDF9AE1B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Sinais RF Digitais;</a:t>
            </a:r>
          </a:p>
          <a:p>
            <a:r>
              <a:rPr lang="pt-BR" dirty="0"/>
              <a:t>SDR – Software </a:t>
            </a:r>
            <a:r>
              <a:rPr lang="pt-BR" dirty="0" err="1"/>
              <a:t>Defined</a:t>
            </a:r>
            <a:r>
              <a:rPr lang="pt-BR" dirty="0"/>
              <a:t> Radio;</a:t>
            </a:r>
          </a:p>
          <a:p>
            <a:r>
              <a:rPr lang="pt-BR" dirty="0" err="1"/>
              <a:t>Dongle</a:t>
            </a:r>
            <a:r>
              <a:rPr lang="pt-BR" dirty="0"/>
              <a:t> RTL-SDR;</a:t>
            </a:r>
          </a:p>
          <a:p>
            <a:r>
              <a:rPr lang="pt-BR" dirty="0"/>
              <a:t>Receptor RF;</a:t>
            </a:r>
          </a:p>
          <a:p>
            <a:r>
              <a:rPr lang="pt-BR" dirty="0"/>
              <a:t>USB – Universal Serial Bus;</a:t>
            </a:r>
          </a:p>
          <a:p>
            <a:r>
              <a:rPr lang="pt-BR" dirty="0"/>
              <a:t>$25;</a:t>
            </a:r>
          </a:p>
          <a:p>
            <a:r>
              <a:rPr lang="pt-BR" dirty="0"/>
              <a:t>Range de 500 kHz a 1,75 GHz;</a:t>
            </a:r>
          </a:p>
          <a:p>
            <a:r>
              <a:rPr lang="pt-BR" dirty="0"/>
              <a:t>Receptor de Televisão Digital;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B38CD1A-4449-40BE-9449-C7D0EA864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79" y="3529901"/>
            <a:ext cx="1960071" cy="19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AA0349-BEC7-4B51-8038-7DC2BA67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516"/>
            <a:ext cx="7886700" cy="994172"/>
          </a:xfrm>
        </p:spPr>
        <p:txBody>
          <a:bodyPr/>
          <a:lstStyle/>
          <a:p>
            <a:r>
              <a:rPr lang="pt-BR" dirty="0" err="1"/>
              <a:t>Dongles</a:t>
            </a:r>
            <a:r>
              <a:rPr lang="pt-BR" dirty="0"/>
              <a:t> SDR –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624CE8B-9845-45A7-9D70-E2CE81276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Recepção de Diversas Bandas de Frequência;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82E5F31-C538-4445-891B-FA952774E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6624736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9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7C14A5-EEDE-4BC0-A27A-DF721339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Dongles</a:t>
            </a:r>
            <a:r>
              <a:rPr lang="pt-BR" dirty="0"/>
              <a:t> SDR –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5C331EE-9EA2-49FA-B588-61F555D79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Escutar Rádio Amador;</a:t>
            </a:r>
          </a:p>
          <a:p>
            <a:r>
              <a:rPr lang="pt-BR" dirty="0"/>
              <a:t>Sinais de Telefonia Móvel;</a:t>
            </a:r>
          </a:p>
          <a:p>
            <a:r>
              <a:rPr lang="pt-BR" dirty="0"/>
              <a:t>Captar Sinais de Transmissão de Televisão Digital;</a:t>
            </a:r>
          </a:p>
          <a:p>
            <a:r>
              <a:rPr lang="pt-BR" dirty="0"/>
              <a:t>Captar Sinais de Satélites;</a:t>
            </a:r>
          </a:p>
          <a:p>
            <a:r>
              <a:rPr lang="pt-BR" dirty="0"/>
              <a:t>Recepção de Sinais de GPS;</a:t>
            </a:r>
          </a:p>
          <a:p>
            <a:r>
              <a:rPr lang="pt-BR" dirty="0"/>
              <a:t>Transmissão de Sinais RF;</a:t>
            </a:r>
          </a:p>
        </p:txBody>
      </p:sp>
    </p:spTree>
    <p:extLst>
      <p:ext uri="{BB962C8B-B14F-4D97-AF65-F5344CB8AC3E}">
        <p14:creationId xmlns:p14="http://schemas.microsoft.com/office/powerpoint/2010/main" val="1377316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B6515BC-F3CC-4861-990D-B6E4147F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Receptor </a:t>
            </a:r>
            <a:r>
              <a:rPr lang="pt-BR" dirty="0" err="1"/>
              <a:t>Superheterodino</a:t>
            </a:r>
            <a:r>
              <a:rPr lang="pt-BR" dirty="0"/>
              <a:t> –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5BB97D-E3EC-4463-8130-C81E0E73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Inventado Durante a Primeira Guerra Mundial;</a:t>
            </a:r>
          </a:p>
          <a:p>
            <a:r>
              <a:rPr lang="pt-BR" dirty="0"/>
              <a:t>Sinais AM e FM;</a:t>
            </a:r>
          </a:p>
          <a:p>
            <a:r>
              <a:rPr lang="pt-BR" dirty="0"/>
              <a:t>Estágios Similares a Arquitetura SDR;</a:t>
            </a:r>
          </a:p>
          <a:p>
            <a:r>
              <a:rPr lang="pt-BR" dirty="0"/>
              <a:t>Hardware Específico;</a:t>
            </a:r>
          </a:p>
          <a:p>
            <a:r>
              <a:rPr lang="pt-BR" dirty="0"/>
              <a:t>Sem flexibilidade;</a:t>
            </a:r>
          </a:p>
          <a:p>
            <a:r>
              <a:rPr lang="pt-BR" dirty="0"/>
              <a:t>Frequência Intermediária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866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A93CE5-7066-4346-983A-F36B70F7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Receptor </a:t>
            </a:r>
            <a:r>
              <a:rPr lang="pt-BR" dirty="0" err="1"/>
              <a:t>Superheterodino</a:t>
            </a:r>
            <a:r>
              <a:rPr lang="pt-BR" dirty="0"/>
              <a:t> -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D2D5F15-7189-4DDC-A30E-213FE3C36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1 - Rádio Frequência;</a:t>
            </a:r>
          </a:p>
          <a:p>
            <a:pPr lvl="1"/>
            <a:r>
              <a:rPr lang="pt-BR" dirty="0"/>
              <a:t>	Amplificação e Seletividade do Sinal;</a:t>
            </a:r>
          </a:p>
          <a:p>
            <a:pPr marL="0" indent="0">
              <a:buNone/>
            </a:pPr>
            <a:r>
              <a:rPr lang="pt-BR" dirty="0"/>
              <a:t>2 – Misturador; </a:t>
            </a:r>
          </a:p>
          <a:p>
            <a:pPr lvl="1"/>
            <a:r>
              <a:rPr lang="pt-BR" dirty="0"/>
              <a:t> Frequência Intermediária;</a:t>
            </a:r>
          </a:p>
          <a:p>
            <a:pPr lvl="1"/>
            <a:r>
              <a:rPr lang="pt-BR" dirty="0" err="1"/>
              <a:t>Fi</a:t>
            </a:r>
            <a:r>
              <a:rPr lang="pt-BR" dirty="0"/>
              <a:t> = |F</a:t>
            </a:r>
            <a:r>
              <a:rPr lang="pt-BR" baseline="-25000" dirty="0"/>
              <a:t>OL - </a:t>
            </a:r>
            <a:r>
              <a:rPr lang="pt-BR" dirty="0"/>
              <a:t>F</a:t>
            </a:r>
            <a:r>
              <a:rPr lang="pt-BR" baseline="-25000" dirty="0"/>
              <a:t>RF</a:t>
            </a:r>
            <a:r>
              <a:rPr lang="pt-BR" dirty="0"/>
              <a:t>|</a:t>
            </a:r>
          </a:p>
          <a:p>
            <a:pPr marL="0" indent="0">
              <a:buNone/>
            </a:pPr>
            <a:r>
              <a:rPr lang="pt-BR" dirty="0"/>
              <a:t>3 – Oscilador Local;</a:t>
            </a:r>
          </a:p>
          <a:p>
            <a:pPr lvl="1"/>
            <a:r>
              <a:rPr lang="pt-BR" dirty="0"/>
              <a:t> Sintonização do Sinal;</a:t>
            </a:r>
          </a:p>
          <a:p>
            <a:pPr marL="0" indent="0">
              <a:buNone/>
            </a:pPr>
            <a:r>
              <a:rPr lang="pt-BR" dirty="0"/>
              <a:t>4 – Filtro FI;</a:t>
            </a:r>
          </a:p>
          <a:p>
            <a:pPr lvl="1"/>
            <a:r>
              <a:rPr lang="pt-BR" dirty="0"/>
              <a:t> Aumento da Seletividade do Sinal;</a:t>
            </a:r>
          </a:p>
          <a:p>
            <a:pPr marL="0" indent="0">
              <a:buNone/>
            </a:pPr>
            <a:r>
              <a:rPr lang="pt-BR" dirty="0"/>
              <a:t>5 – </a:t>
            </a:r>
            <a:r>
              <a:rPr lang="pt-BR" dirty="0" err="1"/>
              <a:t>Demodulador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 Recepção da Mensagem;</a:t>
            </a:r>
          </a:p>
        </p:txBody>
      </p:sp>
    </p:spTree>
    <p:extLst>
      <p:ext uri="{BB962C8B-B14F-4D97-AF65-F5344CB8AC3E}">
        <p14:creationId xmlns:p14="http://schemas.microsoft.com/office/powerpoint/2010/main" val="1360893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038D79-48B9-4266-9493-E52EB4F0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Receptor </a:t>
            </a:r>
            <a:r>
              <a:rPr lang="pt-BR" dirty="0" err="1"/>
              <a:t>Superheterodino</a:t>
            </a:r>
            <a:r>
              <a:rPr lang="pt-BR" dirty="0"/>
              <a:t> - 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B8394E83-0E0D-4C1F-AECC-DF126E78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54" y="2226469"/>
            <a:ext cx="5666693" cy="3263504"/>
          </a:xfrm>
        </p:spPr>
      </p:pic>
    </p:spTree>
    <p:extLst>
      <p:ext uri="{BB962C8B-B14F-4D97-AF65-F5344CB8AC3E}">
        <p14:creationId xmlns:p14="http://schemas.microsoft.com/office/powerpoint/2010/main" val="2703463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518642-5D2A-4791-97A2-C0003F95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Receptor </a:t>
            </a:r>
            <a:r>
              <a:rPr lang="pt-BR" dirty="0" err="1"/>
              <a:t>Superheterodino</a:t>
            </a:r>
            <a:r>
              <a:rPr lang="pt-BR" dirty="0"/>
              <a:t> - 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AB5FFC28-59C6-45D4-9F00-0CD428D95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49" y="2457850"/>
            <a:ext cx="5572903" cy="2800741"/>
          </a:xfrm>
        </p:spPr>
      </p:pic>
    </p:spTree>
    <p:extLst>
      <p:ext uri="{BB962C8B-B14F-4D97-AF65-F5344CB8AC3E}">
        <p14:creationId xmlns:p14="http://schemas.microsoft.com/office/powerpoint/2010/main" val="73401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C216A2B-C2C5-47D1-B437-33B742EA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076707D-404E-4CF2-A79A-55530224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Demodulação</a:t>
            </a:r>
            <a:r>
              <a:rPr lang="pt-BR" dirty="0"/>
              <a:t> Realizada no Software;</a:t>
            </a:r>
          </a:p>
          <a:p>
            <a:r>
              <a:rPr lang="pt-BR" dirty="0"/>
              <a:t>Range do Sintonizador;</a:t>
            </a:r>
          </a:p>
          <a:p>
            <a:r>
              <a:rPr lang="pt-BR" dirty="0"/>
              <a:t>Hardware Flexível;</a:t>
            </a:r>
          </a:p>
          <a:p>
            <a:r>
              <a:rPr lang="pt-BR" dirty="0"/>
              <a:t>Composição do SDR:</a:t>
            </a:r>
          </a:p>
          <a:p>
            <a:pPr lvl="1"/>
            <a:r>
              <a:rPr lang="pt-BR" dirty="0"/>
              <a:t>Sintonizador de Rádio Frequência;</a:t>
            </a:r>
          </a:p>
          <a:p>
            <a:pPr lvl="1"/>
            <a:r>
              <a:rPr lang="pt-BR" dirty="0"/>
              <a:t>Conversor A/D;</a:t>
            </a:r>
          </a:p>
          <a:p>
            <a:pPr lvl="1"/>
            <a:r>
              <a:rPr lang="pt-BR" dirty="0"/>
              <a:t>DDC – Digital Down Converter;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42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94417F-8A1B-4CF7-8DDF-33DC521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6A01D6E-2BC4-4192-84FE-8F1B1D38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Sintonizador Rafael Micro R820T;</a:t>
            </a:r>
          </a:p>
          <a:p>
            <a:r>
              <a:rPr lang="pt-BR" dirty="0"/>
              <a:t>Primeiros Estagio Receptor </a:t>
            </a:r>
            <a:r>
              <a:rPr lang="pt-BR" dirty="0" err="1"/>
              <a:t>Superheterodino</a:t>
            </a:r>
            <a:r>
              <a:rPr lang="pt-BR" dirty="0"/>
              <a:t>;</a:t>
            </a:r>
          </a:p>
          <a:p>
            <a:r>
              <a:rPr lang="pt-BR" dirty="0"/>
              <a:t>Sintonização Por I2C;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3B08B76-4D04-4647-889E-E89B79FAAC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44" y="3429001"/>
            <a:ext cx="2597584" cy="23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1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1E026BD-F2BF-4A45-ADA5-0E535F06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23" y="1916832"/>
            <a:ext cx="3705877" cy="49411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Conceito de um sistema espacial.</a:t>
            </a:r>
          </a:p>
          <a:p>
            <a:r>
              <a:rPr lang="pt-BR" dirty="0"/>
              <a:t>Agência NOAA e características dos satélites. </a:t>
            </a:r>
          </a:p>
          <a:p>
            <a:r>
              <a:rPr lang="pt-BR" dirty="0"/>
              <a:t>Antena QFH.</a:t>
            </a:r>
          </a:p>
          <a:p>
            <a:r>
              <a:rPr lang="pt-BR" dirty="0"/>
              <a:t>RTL-SDR </a:t>
            </a:r>
            <a:r>
              <a:rPr lang="pt-BR" dirty="0" err="1"/>
              <a:t>Dongle</a:t>
            </a:r>
            <a:r>
              <a:rPr lang="pt-BR" dirty="0"/>
              <a:t>.</a:t>
            </a:r>
          </a:p>
          <a:p>
            <a:r>
              <a:rPr lang="pt-BR" dirty="0"/>
              <a:t>Aquisição e Decodificação. </a:t>
            </a:r>
          </a:p>
          <a:p>
            <a:r>
              <a:rPr lang="pt-BR" dirty="0"/>
              <a:t>Resultados e Conclusão.</a:t>
            </a:r>
          </a:p>
        </p:txBody>
      </p:sp>
    </p:spTree>
    <p:extLst>
      <p:ext uri="{BB962C8B-B14F-4D97-AF65-F5344CB8AC3E}">
        <p14:creationId xmlns:p14="http://schemas.microsoft.com/office/powerpoint/2010/main" val="199754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8C31B7-21AC-416A-BDC8-540ED27F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288EBF9-0320-4C65-A402-302F2594C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Demodulador</a:t>
            </a:r>
            <a:r>
              <a:rPr lang="pt-BR" dirty="0"/>
              <a:t> </a:t>
            </a:r>
            <a:r>
              <a:rPr lang="pt-BR" dirty="0" err="1"/>
              <a:t>Realtek</a:t>
            </a:r>
            <a:r>
              <a:rPr lang="pt-BR" dirty="0"/>
              <a:t> - RTL2832;</a:t>
            </a:r>
          </a:p>
          <a:p>
            <a:r>
              <a:rPr lang="pt-BR" dirty="0"/>
              <a:t>Teorema da Amostragem;</a:t>
            </a:r>
          </a:p>
          <a:p>
            <a:r>
              <a:rPr lang="pt-BR" dirty="0"/>
              <a:t>Frequência Máxima;</a:t>
            </a:r>
          </a:p>
          <a:p>
            <a:r>
              <a:rPr lang="pt-BR" dirty="0"/>
              <a:t>Amostras Uniformes;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62CBC30-835B-4ABE-858A-492E3D39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900521"/>
            <a:ext cx="4529770" cy="13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2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964735-7278-44E2-A144-E51F137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B8C07BD-607B-4ABB-BABD-350C95B1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44" y="2615846"/>
            <a:ext cx="5193512" cy="22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97C4DD-8D7C-456C-B9B2-67449B6E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7CDC810-ABAF-4251-92C0-BF542643C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DDC – Digital Down Converter </a:t>
            </a:r>
          </a:p>
          <a:p>
            <a:r>
              <a:rPr lang="pt-BR" dirty="0"/>
              <a:t>Down </a:t>
            </a:r>
            <a:r>
              <a:rPr lang="pt-BR" dirty="0" err="1"/>
              <a:t>Conversion</a:t>
            </a:r>
            <a:r>
              <a:rPr lang="pt-BR" dirty="0"/>
              <a:t>;</a:t>
            </a:r>
          </a:p>
          <a:p>
            <a:r>
              <a:rPr lang="pt-BR" dirty="0"/>
              <a:t>Deslocamento de Frequência; </a:t>
            </a:r>
          </a:p>
          <a:p>
            <a:r>
              <a:rPr lang="pt-BR" dirty="0" err="1"/>
              <a:t>Decimação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B4915F9-F3D6-4CEE-85E4-11AAB088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355766"/>
            <a:ext cx="5071038" cy="27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5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8338BE-D7A6-4D57-B0C6-40D6DAD2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2D73C106-EB56-41F1-8A19-9A129A0A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13" y="2241360"/>
            <a:ext cx="3722228" cy="326350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D5A10F2-4206-4D5C-A60B-279396DA1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0" y="2635446"/>
            <a:ext cx="4476383" cy="19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4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C216A2B-C2C5-47D1-B437-33B742EA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SDR – Funcionamento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13DE560-3559-4A52-BDD2-A03B0665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1" y="2896788"/>
            <a:ext cx="8270489" cy="23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2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Aquisição e Decodificação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Recepção em VHF-FM – (SDR#).</a:t>
            </a:r>
          </a:p>
          <a:p>
            <a:r>
              <a:rPr lang="pt-BR" dirty="0"/>
              <a:t>Decodificação via </a:t>
            </a:r>
            <a:r>
              <a:rPr lang="pt-BR" dirty="0" err="1"/>
              <a:t>WXtoIMG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450B0F8-EB52-4D2D-BFF2-18F3611B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421837"/>
            <a:ext cx="4324908" cy="2146388"/>
          </a:xfrm>
          <a:prstGeom prst="rect">
            <a:avLst/>
          </a:prstGeom>
        </p:spPr>
      </p:pic>
      <p:pic>
        <p:nvPicPr>
          <p:cNvPr id="2050" name="Picture 2" descr="Resultado de imagem para logo sdr sharp">
            <a:extLst>
              <a:ext uri="{FF2B5EF4-FFF2-40B4-BE49-F238E27FC236}">
                <a16:creationId xmlns:a16="http://schemas.microsoft.com/office/drawing/2014/main" xmlns="" id="{C94F149C-8C93-4460-8A06-ED4B7DE2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108" y="3933056"/>
            <a:ext cx="40767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96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865D8-A6E9-457E-B324-10F40C4F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SDR#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F306BB6-E789-4B4C-A3B1-09F76C58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Demodulação</a:t>
            </a:r>
            <a:r>
              <a:rPr lang="pt-BR" dirty="0"/>
              <a:t>;</a:t>
            </a:r>
          </a:p>
          <a:p>
            <a:r>
              <a:rPr lang="pt-BR" dirty="0"/>
              <a:t>Gratuito;</a:t>
            </a:r>
          </a:p>
          <a:p>
            <a:r>
              <a:rPr lang="pt-BR" dirty="0"/>
              <a:t>Compatível Com RTL-SDR;</a:t>
            </a:r>
          </a:p>
          <a:p>
            <a:r>
              <a:rPr lang="pt-BR" dirty="0"/>
              <a:t>Modos de </a:t>
            </a:r>
            <a:r>
              <a:rPr lang="pt-BR" dirty="0" err="1"/>
              <a:t>Demodulação</a:t>
            </a:r>
            <a:r>
              <a:rPr lang="pt-BR" dirty="0"/>
              <a:t>;</a:t>
            </a:r>
          </a:p>
          <a:p>
            <a:r>
              <a:rPr lang="pt-BR" dirty="0"/>
              <a:t>Frequência de Entrada;</a:t>
            </a:r>
          </a:p>
          <a:p>
            <a:r>
              <a:rPr lang="pt-BR" dirty="0"/>
              <a:t>Espectro de Frequências;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2" descr="Resultado de imagem para logo sdr sharp">
            <a:extLst>
              <a:ext uri="{FF2B5EF4-FFF2-40B4-BE49-F238E27FC236}">
                <a16:creationId xmlns:a16="http://schemas.microsoft.com/office/drawing/2014/main" xmlns="" id="{75B933FF-94E4-4C0F-9DB6-7BD3C488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59412"/>
            <a:ext cx="40767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78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7B865D8-A6E9-457E-B324-10F40C4F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SDR#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171CBB1-153D-4A4A-B1B4-A1D3B590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8" y="1417638"/>
            <a:ext cx="8928992" cy="50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11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F0E5B6-4ED5-4794-B3BC-82DF8523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</a:t>
            </a:r>
            <a:r>
              <a:rPr lang="pt-BR" dirty="0" err="1"/>
              <a:t>WxToImg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E5B02DA-35E3-4FD4-842E-F149D9DF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Decodificação; </a:t>
            </a:r>
          </a:p>
          <a:p>
            <a:r>
              <a:rPr lang="pt-BR" dirty="0"/>
              <a:t>Gravação e Visualização de Imagens ;</a:t>
            </a:r>
          </a:p>
          <a:p>
            <a:r>
              <a:rPr lang="pt-BR" dirty="0"/>
              <a:t>Suporta Transmissões APT;</a:t>
            </a:r>
          </a:p>
          <a:p>
            <a:r>
              <a:rPr lang="pt-BR" dirty="0"/>
              <a:t>Formatos:</a:t>
            </a:r>
          </a:p>
          <a:p>
            <a:pPr lvl="1"/>
            <a:r>
              <a:rPr lang="pt-BR" dirty="0"/>
              <a:t>JPEG;</a:t>
            </a:r>
          </a:p>
          <a:p>
            <a:pPr lvl="1"/>
            <a:r>
              <a:rPr lang="pt-BR" dirty="0"/>
              <a:t>PNG;</a:t>
            </a:r>
          </a:p>
          <a:p>
            <a:pPr lvl="1"/>
            <a:r>
              <a:rPr lang="pt-BR" dirty="0"/>
              <a:t>BMP;</a:t>
            </a:r>
          </a:p>
          <a:p>
            <a:pPr lvl="1"/>
            <a:r>
              <a:rPr lang="pt-BR" dirty="0"/>
              <a:t>PBM;</a:t>
            </a:r>
          </a:p>
          <a:p>
            <a:pPr lvl="1"/>
            <a:r>
              <a:rPr lang="pt-BR" dirty="0"/>
              <a:t>AVI;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F5C90F1-D0F1-4B60-8D7A-688A49B0B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462788"/>
            <a:ext cx="5418619" cy="31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17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202E0709-4F3F-46D6-9A22-89BA87708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93" y="3569134"/>
            <a:ext cx="2814005" cy="325755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A7E0E251-9E1B-419C-A912-D2E198575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" y="56226"/>
            <a:ext cx="3983920" cy="29268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F7E68923-C5CA-4D48-892C-234D5EB00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4050899" cy="36137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3CD5A8F-4B9E-4D84-AEE5-05C623F278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17" y="0"/>
            <a:ext cx="4247443" cy="37890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85D215-A14E-432E-9126-EE733F666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/>
          <a:lstStyle/>
          <a:p>
            <a:r>
              <a:rPr lang="pt-BR" sz="6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Resultados</a:t>
            </a: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e/Delta_7320-10C_launching_Swift.jpg/270px-Delta_7320-10C_launching_Swi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9" y="3107619"/>
            <a:ext cx="2483769" cy="373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Veículo lançador</a:t>
            </a:r>
          </a:p>
          <a:p>
            <a:r>
              <a:rPr lang="pt-BR" dirty="0"/>
              <a:t>Segmento Espacial.</a:t>
            </a:r>
          </a:p>
          <a:p>
            <a:r>
              <a:rPr lang="pt-BR" b="1" dirty="0"/>
              <a:t>Segmento Solo.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 de um Sistema Espacial</a:t>
            </a:r>
          </a:p>
        </p:txBody>
      </p:sp>
      <p:pic>
        <p:nvPicPr>
          <p:cNvPr id="3080" name="Picture 8" descr="Resultado de imagem para NOAA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17638"/>
            <a:ext cx="3779912" cy="283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A photo of the NOAA Satellite Operations Faci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39" y="4252572"/>
            <a:ext cx="5595461" cy="25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7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CD0DFC9-DB97-4CE3-BA50-8A0609311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4" y="260648"/>
            <a:ext cx="4284582" cy="56886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D8EFACB-C139-4C1F-9103-368F7F58F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" y="1946969"/>
            <a:ext cx="4805485" cy="29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BD658A-677E-4873-B531-C4486B11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E8805291-3A39-45E4-B5F5-21D7F08C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26" y="764704"/>
            <a:ext cx="6906748" cy="5505475"/>
          </a:xfrm>
        </p:spPr>
      </p:pic>
    </p:spTree>
    <p:extLst>
      <p:ext uri="{BB962C8B-B14F-4D97-AF65-F5344CB8AC3E}">
        <p14:creationId xmlns:p14="http://schemas.microsoft.com/office/powerpoint/2010/main" val="3149915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E65A0D-1654-411F-84A0-DE86D8AD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645CD844-F6DB-4D3D-9656-9671EAE4C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005064"/>
            <a:ext cx="4655994" cy="291318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37BAB17-91CF-482B-ACA8-3A7DA4C15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55" y="0"/>
            <a:ext cx="4088445" cy="40050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3028AC4-536E-4148-95A4-A2F0598636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331"/>
            <a:ext cx="4088445" cy="4005064"/>
          </a:xfrm>
          <a:prstGeom prst="rect">
            <a:avLst/>
          </a:prstGeom>
        </p:spPr>
      </p:pic>
      <p:pic>
        <p:nvPicPr>
          <p:cNvPr id="10" name="noaa com interferencia de torre">
            <a:hlinkClick r:id="" action="ppaction://media"/>
            <a:extLst>
              <a:ext uri="{FF2B5EF4-FFF2-40B4-BE49-F238E27FC236}">
                <a16:creationId xmlns:a16="http://schemas.microsoft.com/office/drawing/2014/main" xmlns="" id="{A41C31CF-8BB6-44E8-8089-1F2B0BF39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1600" y="4437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0980EE8-7D73-4309-A918-BF1F436D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97964517-3827-40D6-9671-F3C0C67A0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12266"/>
            <a:ext cx="6525179" cy="5433467"/>
          </a:xfrm>
        </p:spPr>
      </p:pic>
    </p:spTree>
    <p:extLst>
      <p:ext uri="{BB962C8B-B14F-4D97-AF65-F5344CB8AC3E}">
        <p14:creationId xmlns:p14="http://schemas.microsoft.com/office/powerpoint/2010/main" val="287194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92B7AC-B053-4CC8-A069-248687F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D4324A17-7392-469B-BDAB-4DB2DEB45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60" y="-35137"/>
            <a:ext cx="5830471" cy="5120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DC20FC8-391A-4A73-8FC2-18766636A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" y="3356992"/>
            <a:ext cx="5742994" cy="35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0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21CFA3-4862-4168-B43C-0AA9E06D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7B69F706-AE22-4A1A-AC90-56D64BEEC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9"/>
            <a:ext cx="4634392" cy="40699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BF0327E-E8B0-4D0C-B7E3-117B5CC20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45788"/>
            <a:ext cx="4560537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8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AA1AB7-DFE8-4619-9503-4D46A76C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xmlns="" id="{BCC7887A-928A-4ABD-9C90-D5795BBF3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142"/>
            <a:ext cx="2411760" cy="2424521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5E717C5-9CBF-4204-BB0C-0140AD051D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" y="-1"/>
            <a:ext cx="4027082" cy="46618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A4686444-3088-4D80-8EF6-C3333BE3CF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06" y="3501271"/>
            <a:ext cx="3210924" cy="371703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56CAB57-EE3D-4B53-A69A-F9B1DE3FAD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6040"/>
            <a:ext cx="5031278" cy="3490006"/>
          </a:xfrm>
          <a:prstGeom prst="rect">
            <a:avLst/>
          </a:prstGeom>
        </p:spPr>
      </p:pic>
      <p:pic>
        <p:nvPicPr>
          <p:cNvPr id="16" name="exemplo sinal noaa boa elevacao">
            <a:hlinkClick r:id="" action="ppaction://media"/>
            <a:extLst>
              <a:ext uri="{FF2B5EF4-FFF2-40B4-BE49-F238E27FC236}">
                <a16:creationId xmlns:a16="http://schemas.microsoft.com/office/drawing/2014/main" xmlns="" id="{993F55D1-C6D3-44E4-B213-5E7B0AFF1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24447" y="47281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8FF788-7ADF-4136-A923-D056934B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xmlns="" id="{D7DDA78F-12BF-4A16-A6D3-706073737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36786"/>
            <a:ext cx="5037934" cy="352121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13E32C1-D975-4BDE-B304-7606A2860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7945" cy="3359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D3517C2-85B0-47A8-AC26-875B0300A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-2712"/>
            <a:ext cx="4049200" cy="33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ABCC478-CE4C-4507-BF17-ADB357417C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11" y="4581128"/>
            <a:ext cx="3003289" cy="22524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BD47AA-8FA9-4AFA-AF0F-DA2D4B02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CAD87E3F-105D-435B-9CED-4DCA0665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Estudo do chip e confecção da antena.</a:t>
            </a:r>
          </a:p>
          <a:p>
            <a:r>
              <a:rPr lang="pt-BR" dirty="0"/>
              <a:t>Pode ser utilizada para outros satélites meteorológicos.</a:t>
            </a:r>
          </a:p>
          <a:p>
            <a:r>
              <a:rPr lang="pt-BR" dirty="0"/>
              <a:t>Troca de experiências com outras estações do mesmo tipo.</a:t>
            </a:r>
          </a:p>
          <a:p>
            <a:r>
              <a:rPr lang="pt-BR" dirty="0"/>
              <a:t>Escalabilidade para outras aplicações que utilizem  o mesmo tipo de rádio receptor.</a:t>
            </a:r>
          </a:p>
        </p:txBody>
      </p:sp>
      <p:pic>
        <p:nvPicPr>
          <p:cNvPr id="7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DE717E2B-39C5-407A-980E-EC55633BF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9432"/>
            <a:ext cx="3619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6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5EB9E31F-0947-4CEC-AE4E-6431F34D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9432"/>
            <a:ext cx="3619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7BACDC48-F8EA-4642-95DA-444774E48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728" y="1570038"/>
            <a:ext cx="4442809" cy="484292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EEB1F990-8D3A-41B0-A34A-5654065F859E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Referências</a:t>
            </a:r>
            <a:endParaRPr lang="pt-BR" dirty="0"/>
          </a:p>
        </p:txBody>
      </p:sp>
      <p:pic>
        <p:nvPicPr>
          <p:cNvPr id="3074" name="Picture 2" descr="Resultado de imagem para Universitas Sultan Ageng Tirtayasa">
            <a:extLst>
              <a:ext uri="{FF2B5EF4-FFF2-40B4-BE49-F238E27FC236}">
                <a16:creationId xmlns:a16="http://schemas.microsoft.com/office/drawing/2014/main" xmlns="" id="{90E37C05-53FF-4267-ADD3-008643D6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4221088"/>
            <a:ext cx="22002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29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 de um Sistema Espacial</a:t>
            </a:r>
          </a:p>
        </p:txBody>
      </p:sp>
      <p:pic>
        <p:nvPicPr>
          <p:cNvPr id="2050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75444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399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4E7826-1EDA-4AA7-8F0C-3F32A31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41FF010-2778-4A98-A026-36A4DAD3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BALANIS, Constantine A. </a:t>
            </a:r>
            <a:r>
              <a:rPr lang="en-US" b="1" dirty="0"/>
              <a:t>Antenna Theory Analysis and Design. </a:t>
            </a:r>
            <a:r>
              <a:rPr lang="en-US" dirty="0"/>
              <a:t>Ohio: Wiley-</a:t>
            </a:r>
            <a:r>
              <a:rPr lang="en-US" dirty="0" err="1"/>
              <a:t>Interscience</a:t>
            </a:r>
            <a:r>
              <a:rPr lang="en-US" dirty="0"/>
              <a:t>, </a:t>
            </a:r>
            <a:r>
              <a:rPr lang="en-US" dirty="0" err="1"/>
              <a:t>Edição</a:t>
            </a:r>
            <a:r>
              <a:rPr lang="en-US" dirty="0"/>
              <a:t> 3. ISBN 978.04.7166.782.7 2005.</a:t>
            </a:r>
            <a:endParaRPr lang="pt-BR" dirty="0"/>
          </a:p>
          <a:p>
            <a:r>
              <a:rPr lang="en-US" dirty="0"/>
              <a:t>BALANIS, Constantine A. </a:t>
            </a:r>
            <a:r>
              <a:rPr lang="en-US" b="1" dirty="0"/>
              <a:t>Modern Antenna Handbook. </a:t>
            </a:r>
            <a:r>
              <a:rPr lang="en-US" dirty="0"/>
              <a:t>Ohio: Wiley-</a:t>
            </a:r>
            <a:r>
              <a:rPr lang="en-US" dirty="0" err="1"/>
              <a:t>Interscience</a:t>
            </a:r>
            <a:r>
              <a:rPr lang="en-US" dirty="0"/>
              <a:t>. ISBN 978.04.7003.634.1 2008.</a:t>
            </a:r>
            <a:endParaRPr lang="pt-BR" dirty="0"/>
          </a:p>
          <a:p>
            <a:r>
              <a:rPr lang="en-US" dirty="0"/>
              <a:t>BUCK, </a:t>
            </a:r>
            <a:r>
              <a:rPr lang="en-US" dirty="0" err="1"/>
              <a:t>Jhon</a:t>
            </a:r>
            <a:r>
              <a:rPr lang="en-US" dirty="0"/>
              <a:t> A. e HAYT, Jr. </a:t>
            </a:r>
            <a:r>
              <a:rPr lang="pt-BR" dirty="0"/>
              <a:t>Willian H. </a:t>
            </a:r>
            <a:r>
              <a:rPr lang="pt-BR" b="1" dirty="0"/>
              <a:t>Eletromagnetismo. </a:t>
            </a:r>
            <a:r>
              <a:rPr lang="pt-BR" dirty="0"/>
              <a:t>Porto Alegre: </a:t>
            </a:r>
            <a:r>
              <a:rPr lang="pt-BR" dirty="0" err="1"/>
              <a:t>Amgh</a:t>
            </a:r>
            <a:r>
              <a:rPr lang="pt-BR" dirty="0"/>
              <a:t> LTDA, Edição 8. </a:t>
            </a:r>
            <a:r>
              <a:rPr lang="en-US" dirty="0"/>
              <a:t>ISBN 978.85.8055.154.9 2013. </a:t>
            </a:r>
            <a:endParaRPr lang="pt-BR" dirty="0"/>
          </a:p>
          <a:p>
            <a:r>
              <a:rPr lang="en-US" dirty="0"/>
              <a:t>BUCK, </a:t>
            </a:r>
            <a:r>
              <a:rPr lang="en-US" dirty="0" err="1"/>
              <a:t>Jhon</a:t>
            </a:r>
            <a:r>
              <a:rPr lang="en-US" dirty="0"/>
              <a:t> R.; OPPENHEIM, Allan V. e SCHAFER, Ronald W. </a:t>
            </a:r>
            <a:r>
              <a:rPr lang="en-US" b="1" dirty="0"/>
              <a:t>Discrete – Time Signal Processing. </a:t>
            </a:r>
            <a:r>
              <a:rPr lang="pt-BR" dirty="0"/>
              <a:t>New Jersey: Prentice-Hall, Inc. ISBN 0.13.754920.2. 1998. </a:t>
            </a:r>
          </a:p>
          <a:p>
            <a:r>
              <a:rPr lang="pt-BR" dirty="0"/>
              <a:t>CERQUEIRA, Christopher. S. </a:t>
            </a:r>
            <a:r>
              <a:rPr lang="pt-BR" b="1" dirty="0"/>
              <a:t>Programa de Capacitação Tecnológica em Engenharia Espacial do curso de Engenharia e Tecnologia Espaciais do INPE. </a:t>
            </a:r>
            <a:r>
              <a:rPr lang="pt-BR" dirty="0"/>
              <a:t>São Paulo: INPE. Palestra. 2018. </a:t>
            </a:r>
          </a:p>
          <a:p>
            <a:r>
              <a:rPr lang="pt-BR" dirty="0"/>
              <a:t>CRISTEA, </a:t>
            </a:r>
            <a:r>
              <a:rPr lang="pt-BR" dirty="0" err="1"/>
              <a:t>Octavian</a:t>
            </a:r>
            <a:r>
              <a:rPr lang="pt-BR" dirty="0"/>
              <a:t>; DASCAL, Paul V.; DOLEA, Paul e PALADE, Tudor. </a:t>
            </a:r>
            <a:r>
              <a:rPr lang="en-US" b="1" dirty="0"/>
              <a:t>LRPT Weather Satellite Image Acquisition Using a SDR-Based Reception System. </a:t>
            </a:r>
            <a:r>
              <a:rPr lang="pt-BR" dirty="0"/>
              <a:t>2015.</a:t>
            </a:r>
          </a:p>
          <a:p>
            <a:endParaRPr lang="pt-BR" dirty="0"/>
          </a:p>
        </p:txBody>
      </p:sp>
      <p:pic>
        <p:nvPicPr>
          <p:cNvPr id="5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C3152127-CB92-4C7C-AF75-1719EE0B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9432"/>
            <a:ext cx="3619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4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3CA1EF3-40FD-43C2-B3E5-C79442C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HOLLANDER, R. W. </a:t>
            </a:r>
            <a:r>
              <a:rPr lang="en-US" b="1" dirty="0"/>
              <a:t>Resonant </a:t>
            </a:r>
            <a:r>
              <a:rPr lang="en-US" b="1" dirty="0" err="1"/>
              <a:t>Quadrafilar</a:t>
            </a:r>
            <a:r>
              <a:rPr lang="en-US" b="1" dirty="0"/>
              <a:t> Helical Antenna. </a:t>
            </a:r>
            <a:r>
              <a:rPr lang="en-US" dirty="0"/>
              <a:t>Working Group Satellites, 1999.</a:t>
            </a:r>
            <a:endParaRPr lang="pt-BR" dirty="0"/>
          </a:p>
          <a:p>
            <a:r>
              <a:rPr lang="en-US" dirty="0"/>
              <a:t>HOSKING, Rodger H. </a:t>
            </a:r>
            <a:r>
              <a:rPr lang="en-US" b="1" dirty="0"/>
              <a:t>Software Defined Radio Handbook. </a:t>
            </a:r>
            <a:r>
              <a:rPr lang="en-US" dirty="0"/>
              <a:t>New Jersey: </a:t>
            </a:r>
            <a:r>
              <a:rPr lang="en-US" dirty="0" err="1"/>
              <a:t>Pentek</a:t>
            </a:r>
            <a:r>
              <a:rPr lang="en-US" dirty="0"/>
              <a:t>, Inc. </a:t>
            </a:r>
            <a:r>
              <a:rPr lang="en-US" dirty="0" err="1"/>
              <a:t>Edição</a:t>
            </a:r>
            <a:r>
              <a:rPr lang="en-US" dirty="0"/>
              <a:t> 9. 2011</a:t>
            </a:r>
            <a:endParaRPr lang="pt-BR" dirty="0"/>
          </a:p>
          <a:p>
            <a:r>
              <a:rPr lang="en-US" dirty="0"/>
              <a:t>HUNT ENGINEERING. </a:t>
            </a:r>
            <a:r>
              <a:rPr lang="en-US" b="1" dirty="0"/>
              <a:t>The Theory of Digital Down Conversion. </a:t>
            </a:r>
            <a:r>
              <a:rPr lang="en-US" dirty="0"/>
              <a:t>United Kingdom: HUNT Engineering. </a:t>
            </a:r>
            <a:r>
              <a:rPr lang="pt-BR" dirty="0"/>
              <a:t>2003.</a:t>
            </a:r>
          </a:p>
          <a:p>
            <a:r>
              <a:rPr lang="pt-BR" dirty="0"/>
              <a:t>LATHI,B.P. </a:t>
            </a:r>
            <a:r>
              <a:rPr lang="pt-BR" b="1" dirty="0"/>
              <a:t>Sinais e Sistemas Lineares. </a:t>
            </a:r>
            <a:r>
              <a:rPr lang="pt-BR" dirty="0"/>
              <a:t>Porto Alegre: Bookman, Edição 2. </a:t>
            </a:r>
            <a:r>
              <a:rPr lang="en-US" dirty="0"/>
              <a:t>ISBN 978.85.6003.113.9 2006.</a:t>
            </a:r>
            <a:endParaRPr lang="pt-BR" dirty="0"/>
          </a:p>
          <a:p>
            <a:r>
              <a:rPr lang="en-US" dirty="0"/>
              <a:t>NATIONAL OCEANIC AND ATMOSPHERIC ADMINISTRATION. </a:t>
            </a:r>
            <a:r>
              <a:rPr lang="en-US" b="1" dirty="0"/>
              <a:t>User´s Guide for Building and Operating Environmental Satellite Receiving Stations. </a:t>
            </a:r>
            <a:r>
              <a:rPr lang="pt-BR" dirty="0"/>
              <a:t>2009.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BC234648-6355-4E1B-9048-AA6EBA3F86ED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Referências</a:t>
            </a:r>
            <a:endParaRPr lang="pt-BR" dirty="0"/>
          </a:p>
        </p:txBody>
      </p:sp>
      <p:pic>
        <p:nvPicPr>
          <p:cNvPr id="6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B779F532-934C-4EE7-9C38-094A66E5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9432"/>
            <a:ext cx="3619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742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3CA1EF3-40FD-43C2-B3E5-C79442C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AIRSPY. </a:t>
            </a:r>
            <a:r>
              <a:rPr lang="en-US" u="sng" dirty="0">
                <a:hlinkClick r:id="rId2"/>
              </a:rPr>
              <a:t>www.airspy.com</a:t>
            </a:r>
            <a:r>
              <a:rPr lang="en-US" dirty="0"/>
              <a:t>. 05/09/2019, 13:01 Horas.</a:t>
            </a:r>
            <a:endParaRPr lang="pt-BR" dirty="0"/>
          </a:p>
          <a:p>
            <a:r>
              <a:rPr lang="en-US" dirty="0"/>
              <a:t>AMSAT. </a:t>
            </a:r>
            <a:r>
              <a:rPr lang="en-US" u="sng" dirty="0"/>
              <a:t>www.amsat-ea</a:t>
            </a:r>
            <a:r>
              <a:rPr lang="en-US" dirty="0"/>
              <a:t>. 02/09/2019, 13:12 Horas.</a:t>
            </a:r>
            <a:endParaRPr lang="pt-BR" dirty="0"/>
          </a:p>
          <a:p>
            <a:r>
              <a:rPr lang="en-US" dirty="0"/>
              <a:t>ARRL THE NATIONAL ASSOCIATION FOR AMATEUR RADIO. </a:t>
            </a:r>
            <a:r>
              <a:rPr lang="pt-BR" u="sng" dirty="0">
                <a:hlinkClick r:id="rId3"/>
              </a:rPr>
              <a:t>http://www.arrl.org/</a:t>
            </a:r>
            <a:r>
              <a:rPr lang="pt-BR" dirty="0"/>
              <a:t>. 13/05/2019, 20:07.</a:t>
            </a:r>
          </a:p>
          <a:p>
            <a:r>
              <a:rPr lang="pt-BR" dirty="0"/>
              <a:t>INPE. </a:t>
            </a:r>
            <a:r>
              <a:rPr lang="pt-BR" u="sng" dirty="0">
                <a:hlinkClick r:id="rId4"/>
              </a:rPr>
              <a:t>www.inpe.br</a:t>
            </a:r>
            <a:r>
              <a:rPr lang="pt-BR" dirty="0"/>
              <a:t>. 08/09/2019, 18:00 Horas.</a:t>
            </a:r>
          </a:p>
          <a:p>
            <a:r>
              <a:rPr lang="en-US" dirty="0"/>
              <a:t>KLOSE, Christina. Marine </a:t>
            </a:r>
            <a:r>
              <a:rPr lang="en-US" dirty="0" err="1"/>
              <a:t>Polution</a:t>
            </a:r>
            <a:r>
              <a:rPr lang="en-US" dirty="0"/>
              <a:t>. </a:t>
            </a:r>
            <a:r>
              <a:rPr lang="en-US" u="sng" dirty="0">
                <a:hlinkClick r:id="rId5"/>
              </a:rPr>
              <a:t>www.seos-project.eu/marinepollution/marinepollution-c01-ws02-s.html</a:t>
            </a:r>
            <a:r>
              <a:rPr lang="en-US" dirty="0"/>
              <a:t>. 03/09/2019, 02:45 Horas.</a:t>
            </a:r>
            <a:endParaRPr lang="pt-BR" dirty="0"/>
          </a:p>
          <a:p>
            <a:r>
              <a:rPr lang="en-US" dirty="0"/>
              <a:t>NASA. </a:t>
            </a:r>
            <a:r>
              <a:rPr lang="en-US" u="sng" dirty="0">
                <a:hlinkClick r:id="rId6"/>
              </a:rPr>
              <a:t>www.nasa.gov</a:t>
            </a:r>
            <a:r>
              <a:rPr lang="en-US" dirty="0"/>
              <a:t>. 10/09/2019, 21:00.</a:t>
            </a:r>
            <a:endParaRPr lang="pt-BR" dirty="0"/>
          </a:p>
          <a:p>
            <a:r>
              <a:rPr lang="en-US" dirty="0"/>
              <a:t>NATIONAL OCEANIC AND ATMOSPHERIC ADMINISTRATION. </a:t>
            </a:r>
            <a:r>
              <a:rPr lang="pt-BR" u="sng" dirty="0">
                <a:hlinkClick r:id="rId7"/>
              </a:rPr>
              <a:t>www.nesdis.noaa.gov</a:t>
            </a:r>
            <a:r>
              <a:rPr lang="pt-BR" dirty="0"/>
              <a:t>. 13/05/2019, 20:46.</a:t>
            </a:r>
          </a:p>
          <a:p>
            <a:r>
              <a:rPr lang="pt-BR" dirty="0"/>
              <a:t>OSPO. </a:t>
            </a:r>
            <a:r>
              <a:rPr lang="pt-BR" u="sng" dirty="0">
                <a:hlinkClick r:id="rId8"/>
              </a:rPr>
              <a:t>www.ospo.noaa.gov</a:t>
            </a:r>
            <a:r>
              <a:rPr lang="pt-BR" dirty="0"/>
              <a:t>. 03/09/2019, 23:11 Horas.</a:t>
            </a:r>
          </a:p>
          <a:p>
            <a:r>
              <a:rPr lang="pt-BR" dirty="0"/>
              <a:t>PROGRAMAS ESPACIAIS. </a:t>
            </a:r>
            <a:r>
              <a:rPr lang="pt-BR" u="sng" dirty="0"/>
              <a:t>www.pt.slideshare.net/</a:t>
            </a:r>
            <a:r>
              <a:rPr lang="pt-BR" u="sng" dirty="0" err="1"/>
              <a:t>maigon</a:t>
            </a:r>
            <a:r>
              <a:rPr lang="pt-BR" u="sng" dirty="0"/>
              <a:t>/aula-2-programas-espaciais</a:t>
            </a:r>
            <a:r>
              <a:rPr lang="pt-BR" dirty="0"/>
              <a:t>. 01/09/2019, 00:12 Horas.</a:t>
            </a:r>
          </a:p>
          <a:p>
            <a:r>
              <a:rPr lang="pt-BR" dirty="0"/>
              <a:t>PU2LRZ RUBENS ZOLOTUJIN. </a:t>
            </a:r>
            <a:r>
              <a:rPr lang="pt-BR" u="sng" dirty="0">
                <a:hlinkClick r:id="rId9"/>
              </a:rPr>
              <a:t>www.pu2lrz.com</a:t>
            </a:r>
            <a:r>
              <a:rPr lang="pt-BR" dirty="0"/>
              <a:t>. 10/09/2019, 20:05 Horas.</a:t>
            </a:r>
          </a:p>
          <a:p>
            <a:r>
              <a:rPr lang="pt-BR" dirty="0"/>
              <a:t>PY2BBS. </a:t>
            </a:r>
            <a:r>
              <a:rPr lang="pt-BR" u="sng" dirty="0">
                <a:hlinkClick r:id="rId10"/>
              </a:rPr>
              <a:t>www.py2bbs.qsl.br</a:t>
            </a:r>
            <a:r>
              <a:rPr lang="pt-BR" dirty="0"/>
              <a:t>. 08/09/2019, 12:23 Horas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BC234648-6355-4E1B-9048-AA6EBA3F86ED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Referências</a:t>
            </a:r>
            <a:endParaRPr lang="pt-BR" dirty="0"/>
          </a:p>
        </p:txBody>
      </p:sp>
      <p:pic>
        <p:nvPicPr>
          <p:cNvPr id="6" name="Picture 2" descr="Resultado de imagem para faculdade de engenharia sao paulo">
            <a:extLst>
              <a:ext uri="{FF2B5EF4-FFF2-40B4-BE49-F238E27FC236}">
                <a16:creationId xmlns:a16="http://schemas.microsoft.com/office/drawing/2014/main" xmlns="" id="{2FE10784-91E1-422B-A7CE-8ECF35B44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9432"/>
            <a:ext cx="3619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50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NOAA – Administração Atmosférica e Oceânica Nacional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Satélites Operacionais.</a:t>
            </a:r>
          </a:p>
          <a:p>
            <a:r>
              <a:rPr lang="pt-BR" dirty="0"/>
              <a:t>Principais Subsistemas.</a:t>
            </a:r>
          </a:p>
          <a:p>
            <a:r>
              <a:rPr lang="pt-BR" dirty="0"/>
              <a:t>Radiômetro de Varredura AVHRR.</a:t>
            </a:r>
          </a:p>
          <a:p>
            <a:r>
              <a:rPr lang="pt-BR" dirty="0"/>
              <a:t>Modulação do Sinal.</a:t>
            </a:r>
          </a:p>
        </p:txBody>
      </p:sp>
      <p:pic>
        <p:nvPicPr>
          <p:cNvPr id="4" name="Imagem 21">
            <a:extLst>
              <a:ext uri="{FF2B5EF4-FFF2-40B4-BE49-F238E27FC236}">
                <a16:creationId xmlns:a16="http://schemas.microsoft.com/office/drawing/2014/main" xmlns="" id="{A7C276D2-5E51-48A4-91C1-B933FD14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37636"/>
            <a:ext cx="2472866" cy="244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OES-R Logo -- NOAA/NASA Geostationary Operational Environmental Satellite-R-Series">
            <a:extLst>
              <a:ext uri="{FF2B5EF4-FFF2-40B4-BE49-F238E27FC236}">
                <a16:creationId xmlns:a16="http://schemas.microsoft.com/office/drawing/2014/main" xmlns="" id="{12320989-57AF-48BD-9570-BE003E6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11060"/>
            <a:ext cx="3257970" cy="20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6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C2B92F7-DF85-4D18-96DF-C6ADF023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84" y="3921121"/>
            <a:ext cx="4232116" cy="2933179"/>
          </a:xfrm>
          <a:prstGeom prst="rect">
            <a:avLst/>
          </a:prstGeom>
        </p:spPr>
      </p:pic>
      <p:pic>
        <p:nvPicPr>
          <p:cNvPr id="4102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48" y="955020"/>
            <a:ext cx="3830789" cy="28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Satélites Operacionais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33224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NOAA – 15 </a:t>
            </a:r>
          </a:p>
          <a:p>
            <a:r>
              <a:rPr lang="pt-BR" dirty="0"/>
              <a:t>NOAA – 18 </a:t>
            </a:r>
          </a:p>
          <a:p>
            <a:r>
              <a:rPr lang="pt-BR" dirty="0"/>
              <a:t>NOAA – 19 </a:t>
            </a:r>
          </a:p>
          <a:p>
            <a:r>
              <a:rPr lang="pt-BR" dirty="0"/>
              <a:t>Altura aproximada: 870 km. </a:t>
            </a:r>
          </a:p>
          <a:p>
            <a:r>
              <a:rPr lang="pt-BR" dirty="0"/>
              <a:t>Período da órbita: 102 min. </a:t>
            </a:r>
          </a:p>
          <a:p>
            <a:r>
              <a:rPr lang="pt-BR" dirty="0"/>
              <a:t>Frequências de operação: 137 – 138 MHz </a:t>
            </a:r>
          </a:p>
          <a:p>
            <a:r>
              <a:rPr lang="pt-BR" dirty="0"/>
              <a:t>Banda de 34kHz.</a:t>
            </a:r>
          </a:p>
          <a:p>
            <a:r>
              <a:rPr lang="pt-BR" dirty="0"/>
              <a:t>Potência irradiada de 37dBm (5W) 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6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Subsistemas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731773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hlinkClick r:id="rId2"/>
              </a:rPr>
              <a:t>https://www.ospo.noaa.gov/Operations/POES/status.html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000533"/>
            <a:ext cx="4156677" cy="4680000"/>
          </a:xfrm>
          <a:prstGeom prst="rect">
            <a:avLst/>
          </a:prstGeom>
        </p:spPr>
      </p:pic>
      <p:pic>
        <p:nvPicPr>
          <p:cNvPr id="5123" name="Imagem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00533"/>
            <a:ext cx="4153113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32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Radiômetro - AVHRR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Captação através de escaneamento.</a:t>
            </a:r>
          </a:p>
          <a:p>
            <a:r>
              <a:rPr lang="pt-BR" dirty="0"/>
              <a:t>3000km x 4km cada faixa escaneada. </a:t>
            </a:r>
          </a:p>
          <a:p>
            <a:r>
              <a:rPr lang="pt-BR" dirty="0"/>
              <a:t>Converte variações de brilho e contraste em sinais elétricos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</p:txBody>
      </p:sp>
      <p:pic>
        <p:nvPicPr>
          <p:cNvPr id="6147" name="Imagem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2" y="1254223"/>
            <a:ext cx="4148723" cy="25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Imagem 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2" y="3789040"/>
            <a:ext cx="414872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778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Office PowerPoint</Application>
  <PresentationFormat>Apresentação na tela (4:3)</PresentationFormat>
  <Paragraphs>206</Paragraphs>
  <Slides>52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5" baseType="lpstr">
      <vt:lpstr>Arial</vt:lpstr>
      <vt:lpstr>Calibri</vt:lpstr>
      <vt:lpstr>Tema do Office</vt:lpstr>
      <vt:lpstr>Aplicação de Rádio Definido por Software para Aquisição de Imagens do Satélite NOAA</vt:lpstr>
      <vt:lpstr>Objetivos e Motivações</vt:lpstr>
      <vt:lpstr>Introdução ao Projeto</vt:lpstr>
      <vt:lpstr>Princípio de um Sistema Espacial</vt:lpstr>
      <vt:lpstr>Princípio de um Sistema Espacial</vt:lpstr>
      <vt:lpstr>NOAA – Administração Atmosférica e Oceânica Nacional</vt:lpstr>
      <vt:lpstr>Satélites Operacionais</vt:lpstr>
      <vt:lpstr>Subsistemas</vt:lpstr>
      <vt:lpstr>Radiômetro - AVHRR</vt:lpstr>
      <vt:lpstr>Modulação do Sinal</vt:lpstr>
      <vt:lpstr>Estudo e Confecção da Antena</vt:lpstr>
      <vt:lpstr>Antenas de Polarização Circular</vt:lpstr>
      <vt:lpstr>Antena QFH</vt:lpstr>
      <vt:lpstr>Simulação</vt:lpstr>
      <vt:lpstr>Simulação</vt:lpstr>
      <vt:lpstr>Simulação</vt:lpstr>
      <vt:lpstr>Simulação</vt:lpstr>
      <vt:lpstr>Confecção</vt:lpstr>
      <vt:lpstr>Análises em Laboratório</vt:lpstr>
      <vt:lpstr>Resultados e Soluções</vt:lpstr>
      <vt:lpstr>Dongle SDR – Visão Geral</vt:lpstr>
      <vt:lpstr>Dongles SDR – Visão Geral</vt:lpstr>
      <vt:lpstr>Dongles SDR – Visão Geral</vt:lpstr>
      <vt:lpstr>Receptor Superheterodino – Visão Geral</vt:lpstr>
      <vt:lpstr>Receptor Superheterodino - Funcionamento</vt:lpstr>
      <vt:lpstr>Receptor Superheterodino - Funcionamento</vt:lpstr>
      <vt:lpstr>Receptor Superheterodino - Funcionamento</vt:lpstr>
      <vt:lpstr>Arquitetura SDR – Visão Geral</vt:lpstr>
      <vt:lpstr>Arquitetura SDR – Funcionamento</vt:lpstr>
      <vt:lpstr>Arquitetura SDR – Funcionamento</vt:lpstr>
      <vt:lpstr>Arquitetura SDR – Funcionamento</vt:lpstr>
      <vt:lpstr>Arquitetura SDR – Funcionamento</vt:lpstr>
      <vt:lpstr>Arquitetura SDR – Funcionamento</vt:lpstr>
      <vt:lpstr>Arquitetura SDR – Funcionamento</vt:lpstr>
      <vt:lpstr>Aquisição e Decodificação</vt:lpstr>
      <vt:lpstr>Software SDR#</vt:lpstr>
      <vt:lpstr>Software SDR#</vt:lpstr>
      <vt:lpstr>Software WxToImg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Apresentação do PowerPoint</vt:lpstr>
      <vt:lpstr>Referências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Silva Viana dos Santos</dc:creator>
  <cp:lastModifiedBy>DIEGO VIANA</cp:lastModifiedBy>
  <cp:revision>92</cp:revision>
  <dcterms:created xsi:type="dcterms:W3CDTF">2019-10-24T16:26:06Z</dcterms:created>
  <dcterms:modified xsi:type="dcterms:W3CDTF">2019-10-31T19:54:07Z</dcterms:modified>
</cp:coreProperties>
</file>